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8" r:id="rId3"/>
    <p:sldId id="258" r:id="rId4"/>
    <p:sldId id="281" r:id="rId5"/>
    <p:sldId id="282" r:id="rId6"/>
    <p:sldId id="279" r:id="rId7"/>
    <p:sldId id="284" r:id="rId8"/>
    <p:sldId id="267" r:id="rId9"/>
    <p:sldId id="268" r:id="rId10"/>
    <p:sldId id="269" r:id="rId11"/>
    <p:sldId id="270" r:id="rId12"/>
    <p:sldId id="271" r:id="rId13"/>
    <p:sldId id="272" r:id="rId14"/>
    <p:sldId id="283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9" d="100"/>
          <a:sy n="69" d="100"/>
        </p:scale>
        <p:origin x="141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3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43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43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43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43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403485-2B6D-451A-9111-256D57413D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674F99-7501-4D08-B943-0DFC181ED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82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BE04DE-C9C0-47E3-888F-87B08C7D5D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5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E83049-9414-4C7F-93E9-F4A196E74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65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799BB8-FF1A-4B6F-9B14-65683587623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2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FAB3A-33A3-408F-A276-5034F18813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9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C58439-9DFB-4A7F-AB1F-4EBB5EC83E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1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F51456-5124-4DC2-A980-D8E0FA1F6C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9854F1-FB3A-4FC8-9F23-9FAE5E4700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DE2AAE-27CF-40A2-97AB-41CCD13E68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35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3D10B1-6184-4324-865E-15D72702F2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4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D4AE43-9D94-4D3B-9D68-C9A38B36B8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10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E93F8D-3BF6-44C9-A707-8C6D869767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4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4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41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1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736725"/>
          </a:xfrm>
        </p:spPr>
        <p:txBody>
          <a:bodyPr/>
          <a:lstStyle/>
          <a:p>
            <a:r>
              <a:rPr lang="en-US" altLang="en-US"/>
              <a:t>Writing Algebraic Expressions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3657600"/>
            <a:ext cx="82296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u="sng"/>
              <a:t>Objective:</a:t>
            </a:r>
          </a:p>
          <a:p>
            <a:pPr eaLnBrk="1" hangingPunct="1"/>
            <a:r>
              <a:rPr lang="en-US" altLang="en-US" sz="3600"/>
              <a:t>Be able to write an algebraic expression for a word phrase or write  a word phrase for an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 dirty="0" smtClean="0"/>
              <a:t>Examples</a:t>
            </a:r>
            <a:endParaRPr lang="en-US" altLang="en-US" sz="6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39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4400" u="sng" dirty="0" smtClean="0"/>
              <a:t>Addition phrases</a:t>
            </a:r>
            <a:r>
              <a:rPr lang="en-US" altLang="en-US" sz="4400" dirty="0" smtClean="0"/>
              <a:t>:</a:t>
            </a:r>
            <a:endParaRPr lang="en-US" altLang="en-US" sz="44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3 more than </a:t>
            </a:r>
            <a:r>
              <a:rPr lang="en-US" altLang="en-US" sz="4400" i="1" dirty="0" smtClean="0"/>
              <a:t>x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dirty="0" smtClean="0"/>
              <a:t>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x + 3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 smtClean="0"/>
              <a:t>the sum of 10 and a number </a:t>
            </a:r>
            <a:r>
              <a:rPr lang="en-US" altLang="en-US" sz="4400" i="1" dirty="0" smtClean="0"/>
              <a:t>c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dirty="0" smtClean="0"/>
              <a:t>     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10 + c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 smtClean="0"/>
              <a:t>a number </a:t>
            </a:r>
            <a:r>
              <a:rPr lang="en-US" altLang="en-US" sz="4400" i="1" dirty="0" smtClean="0"/>
              <a:t>n</a:t>
            </a:r>
            <a:r>
              <a:rPr lang="en-US" altLang="en-US" sz="4400" dirty="0" smtClean="0"/>
              <a:t> increased by 4.5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4400" dirty="0" smtClean="0"/>
              <a:t>     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n + 4.5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Examples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991600" cy="45339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u="sng" dirty="0"/>
              <a:t>Subtraction phrases</a:t>
            </a:r>
            <a:r>
              <a:rPr lang="en-US" altLang="en-US" sz="4000" dirty="0"/>
              <a:t>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4000" dirty="0"/>
              <a:t>a number </a:t>
            </a:r>
            <a:r>
              <a:rPr lang="en-US" altLang="en-US" sz="4000" i="1" dirty="0"/>
              <a:t>t</a:t>
            </a:r>
            <a:r>
              <a:rPr lang="en-US" altLang="en-US" sz="4000" dirty="0"/>
              <a:t> decreased by 4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dirty="0" smtClean="0"/>
              <a:t>                    </a:t>
            </a:r>
            <a:r>
              <a:rPr lang="en-US" altLang="en-US" sz="4000" dirty="0" smtClean="0">
                <a:solidFill>
                  <a:srgbClr val="FF0000"/>
                </a:solidFill>
              </a:rPr>
              <a:t>t - 4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altLang="en-US" sz="4000" dirty="0" smtClean="0"/>
              <a:t>the difference between 10 and a number </a:t>
            </a:r>
            <a:r>
              <a:rPr lang="en-US" altLang="en-US" sz="4000" i="1" dirty="0" smtClean="0"/>
              <a:t>y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dirty="0" smtClean="0"/>
              <a:t>                     </a:t>
            </a:r>
            <a:r>
              <a:rPr lang="en-US" altLang="en-US" sz="4000" dirty="0" smtClean="0">
                <a:solidFill>
                  <a:srgbClr val="FF0000"/>
                </a:solidFill>
              </a:rPr>
              <a:t>10 - y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altLang="en-US" sz="4000" dirty="0"/>
              <a:t>6 less than a number </a:t>
            </a:r>
            <a:r>
              <a:rPr lang="en-US" altLang="en-US" sz="4000" i="1" dirty="0"/>
              <a:t>z </a:t>
            </a:r>
            <a:endParaRPr lang="en-US" altLang="en-US" sz="4000" i="1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4000" i="1" dirty="0"/>
              <a:t> </a:t>
            </a:r>
            <a:r>
              <a:rPr lang="en-US" altLang="en-US" sz="4000" i="1" dirty="0" smtClean="0"/>
              <a:t>             </a:t>
            </a:r>
            <a:r>
              <a:rPr lang="en-US" altLang="en-US" sz="4000" i="1" dirty="0" smtClean="0">
                <a:solidFill>
                  <a:srgbClr val="FF0000"/>
                </a:solidFill>
              </a:rPr>
              <a:t>z - 6</a:t>
            </a:r>
            <a:endParaRPr lang="en-US" altLang="en-US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Examples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39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4400" u="sng" dirty="0"/>
              <a:t>Multiplication phrases</a:t>
            </a:r>
            <a:r>
              <a:rPr lang="en-US" altLang="en-US" sz="4400" dirty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the product of 3 and a number </a:t>
            </a:r>
            <a:r>
              <a:rPr lang="en-US" altLang="en-US" sz="4400" i="1" dirty="0"/>
              <a:t>t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dirty="0" smtClean="0"/>
              <a:t>   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3t</a:t>
            </a:r>
            <a:endParaRPr lang="en-US" altLang="en-US" sz="44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twice the number </a:t>
            </a:r>
            <a:r>
              <a:rPr lang="en-US" altLang="en-US" sz="4400" i="1" dirty="0"/>
              <a:t>x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dirty="0" smtClean="0"/>
              <a:t>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2x</a:t>
            </a:r>
            <a:endParaRPr lang="en-US" altLang="en-US" sz="44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4.2 times a number </a:t>
            </a:r>
            <a:r>
              <a:rPr lang="en-US" altLang="en-US" sz="4400" i="1" dirty="0" smtClean="0"/>
              <a:t>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4400" i="1" dirty="0"/>
              <a:t> </a:t>
            </a:r>
            <a:r>
              <a:rPr lang="en-US" altLang="en-US" sz="4400" i="1" dirty="0" smtClean="0"/>
              <a:t>                 </a:t>
            </a:r>
            <a:r>
              <a:rPr lang="en-US" altLang="en-US" sz="4400" i="1" dirty="0" smtClean="0">
                <a:solidFill>
                  <a:srgbClr val="FF0000"/>
                </a:solidFill>
              </a:rPr>
              <a:t>4.2e</a:t>
            </a:r>
            <a:endParaRPr lang="en-US" altLang="en-US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Examples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677400" cy="45339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4400" u="sng" dirty="0"/>
              <a:t>Division phrases</a:t>
            </a:r>
            <a:r>
              <a:rPr lang="en-US" altLang="en-US" sz="4400" dirty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000" dirty="0"/>
              <a:t>the quotient of 25 and a number </a:t>
            </a:r>
            <a:r>
              <a:rPr lang="en-US" altLang="en-US" sz="4000" i="1" dirty="0"/>
              <a:t>b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4000" dirty="0" smtClean="0"/>
              <a:t>                     </a:t>
            </a:r>
            <a:r>
              <a:rPr lang="en-US" altLang="en-US" sz="4000" dirty="0" smtClean="0">
                <a:solidFill>
                  <a:srgbClr val="FF0000"/>
                </a:solidFill>
              </a:rPr>
              <a:t>25 / b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the number </a:t>
            </a:r>
            <a:r>
              <a:rPr lang="en-US" altLang="en-US" sz="4400" i="1" dirty="0"/>
              <a:t>y</a:t>
            </a:r>
            <a:r>
              <a:rPr lang="en-US" altLang="en-US" sz="4400" dirty="0"/>
              <a:t> divided by 2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dirty="0" smtClean="0"/>
              <a:t>                  </a:t>
            </a:r>
            <a:r>
              <a:rPr lang="en-US" altLang="en-US" sz="4400" dirty="0" smtClean="0">
                <a:solidFill>
                  <a:srgbClr val="FF0000"/>
                </a:solidFill>
              </a:rPr>
              <a:t>y </a:t>
            </a:r>
            <a:r>
              <a:rPr lang="en-US" altLang="en-US" sz="4400" dirty="0" smtClean="0">
                <a:solidFill>
                  <a:srgbClr val="FF0000"/>
                </a:solidFill>
              </a:rPr>
              <a:t>/ </a:t>
            </a:r>
            <a:r>
              <a:rPr lang="en-US" altLang="en-US" sz="4400" dirty="0" smtClean="0">
                <a:solidFill>
                  <a:srgbClr val="FF0000"/>
                </a:solidFill>
              </a:rPr>
              <a:t>2</a:t>
            </a:r>
            <a:endParaRPr lang="en-US" altLang="en-US" sz="4400" dirty="0">
              <a:solidFill>
                <a:srgbClr val="FF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altLang="en-US" sz="4400" dirty="0"/>
              <a:t>2.5 divide </a:t>
            </a:r>
            <a:r>
              <a:rPr lang="en-US" altLang="en-US" sz="4400" i="1" dirty="0" smtClean="0"/>
              <a:t>g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4400" i="1" dirty="0" smtClean="0"/>
              <a:t>           </a:t>
            </a:r>
            <a:r>
              <a:rPr lang="en-US" altLang="en-US" sz="4400" i="1" dirty="0" smtClean="0">
                <a:solidFill>
                  <a:srgbClr val="FF0000"/>
                </a:solidFill>
              </a:rPr>
              <a:t>2.5 </a:t>
            </a:r>
            <a:r>
              <a:rPr lang="en-US" altLang="en-US" sz="4400" i="1" dirty="0" smtClean="0">
                <a:solidFill>
                  <a:srgbClr val="FF0000"/>
                </a:solidFill>
              </a:rPr>
              <a:t>/ </a:t>
            </a:r>
            <a:r>
              <a:rPr lang="en-US" altLang="en-US" sz="4400" i="1" dirty="0" smtClean="0">
                <a:solidFill>
                  <a:srgbClr val="FF0000"/>
                </a:solidFill>
              </a:rPr>
              <a:t>g</a:t>
            </a:r>
            <a:endParaRPr lang="en-US" altLang="en-US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Write an Algebraic Expression for These Situations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Scott’s brother is 2 years younger than Scott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4000" dirty="0" smtClean="0"/>
          </a:p>
          <a:p>
            <a:pPr eaLnBrk="1" hangingPunct="1"/>
            <a:endParaRPr lang="en-US" altLang="en-US" sz="4000" dirty="0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98912" y="4114800"/>
            <a:ext cx="1951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0" dirty="0">
                <a:solidFill>
                  <a:srgbClr val="FF0000"/>
                </a:solidFill>
              </a:rPr>
              <a:t>s - 2</a:t>
            </a:r>
          </a:p>
        </p:txBody>
      </p:sp>
    </p:spTree>
    <p:extLst>
      <p:ext uri="{BB962C8B-B14F-4D97-AF65-F5344CB8AC3E}">
        <p14:creationId xmlns:p14="http://schemas.microsoft.com/office/powerpoint/2010/main" val="2971613751"/>
      </p:ext>
    </p:extLst>
  </p:cSld>
  <p:clrMapOvr>
    <a:masterClrMapping/>
  </p:clrMapOvr>
  <p:transition advTm="243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Write an Algebraic Expression for These Situations</a:t>
            </a:r>
            <a:endParaRPr lang="en-US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677400" cy="4953000"/>
          </a:xfrm>
        </p:spPr>
        <p:txBody>
          <a:bodyPr/>
          <a:lstStyle/>
          <a:p>
            <a:pPr marL="609600" indent="-609600"/>
            <a:r>
              <a:rPr lang="en-US" altLang="en-US" sz="3600" i="1" dirty="0"/>
              <a:t>converting </a:t>
            </a:r>
            <a:r>
              <a:rPr lang="en-US" altLang="en-US" sz="3600" i="1" dirty="0" err="1"/>
              <a:t>i</a:t>
            </a:r>
            <a:r>
              <a:rPr lang="en-US" altLang="en-US" sz="3600" i="1" dirty="0"/>
              <a:t> inches into </a:t>
            </a:r>
            <a:r>
              <a:rPr lang="en-US" altLang="en-US" sz="3600" i="1" dirty="0" smtClean="0"/>
              <a:t>feet</a:t>
            </a:r>
          </a:p>
          <a:p>
            <a:pPr marL="609600" indent="-609600"/>
            <a:endParaRPr lang="en-US" altLang="en-US" sz="3600" i="1" dirty="0"/>
          </a:p>
          <a:p>
            <a:pPr marL="0" indent="0">
              <a:buNone/>
            </a:pPr>
            <a:endParaRPr lang="en-US" altLang="en-US" sz="4000" i="1" dirty="0"/>
          </a:p>
          <a:p>
            <a:pPr marL="609600" indent="-609600"/>
            <a:r>
              <a:rPr lang="en-US" altLang="en-US" sz="3600" i="1" dirty="0" smtClean="0"/>
              <a:t>the </a:t>
            </a:r>
            <a:r>
              <a:rPr lang="en-US" altLang="en-US" sz="3600" i="1" dirty="0"/>
              <a:t>cost for tickets if you purchase 5 adult tickets at x dollars each</a:t>
            </a:r>
          </a:p>
          <a:p>
            <a:pPr marL="0" indent="0">
              <a:buNone/>
            </a:pPr>
            <a:endParaRPr lang="en-US" altLang="en-US" sz="4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962400" y="49530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4400" i="1" dirty="0">
                <a:solidFill>
                  <a:srgbClr val="FF0000"/>
                </a:solidFill>
              </a:rPr>
              <a:t>5x</a:t>
            </a:r>
            <a:endParaRPr lang="en-US" altLang="en-US" sz="44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6670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i="1" dirty="0"/>
              <a:t> </a:t>
            </a:r>
            <a:r>
              <a:rPr lang="en-US" altLang="en-US" sz="4400" i="1" dirty="0" err="1">
                <a:solidFill>
                  <a:srgbClr val="FF0000"/>
                </a:solidFill>
              </a:rPr>
              <a:t>i</a:t>
            </a:r>
            <a:r>
              <a:rPr lang="en-US" altLang="en-US" sz="4400" i="1" dirty="0">
                <a:solidFill>
                  <a:srgbClr val="FF0000"/>
                </a:solidFill>
              </a:rPr>
              <a:t> </a:t>
            </a:r>
            <a:r>
              <a:rPr lang="en-US" altLang="en-US" sz="4400" i="1" dirty="0" smtClean="0">
                <a:solidFill>
                  <a:srgbClr val="FF0000"/>
                </a:solidFill>
              </a:rPr>
              <a:t>/ </a:t>
            </a:r>
            <a:r>
              <a:rPr lang="en-US" altLang="en-US" sz="4400" i="1" dirty="0">
                <a:solidFill>
                  <a:srgbClr val="FF0000"/>
                </a:solidFill>
              </a:rPr>
              <a:t>12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Write an Algebraic Expression for These Situations</a:t>
            </a: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3900"/>
          </a:xfrm>
        </p:spPr>
        <p:txBody>
          <a:bodyPr/>
          <a:lstStyle/>
          <a:p>
            <a:pPr marL="609600" indent="-609600"/>
            <a:r>
              <a:rPr lang="en-US" altLang="en-US" sz="4000" i="1" dirty="0"/>
              <a:t>the total cost for 5 adult </a:t>
            </a:r>
            <a:r>
              <a:rPr lang="en-US" altLang="en-US" sz="4000" i="1" dirty="0" smtClean="0"/>
              <a:t>tickets at x dollars each </a:t>
            </a:r>
            <a:r>
              <a:rPr lang="en-US" altLang="en-US" sz="4000" i="1" dirty="0"/>
              <a:t>and 3 children’s </a:t>
            </a:r>
            <a:r>
              <a:rPr lang="en-US" altLang="en-US" sz="4000" i="1" dirty="0" smtClean="0"/>
              <a:t>tickets at y dollars each.</a:t>
            </a:r>
          </a:p>
          <a:p>
            <a:pPr marL="609600" indent="-609600"/>
            <a:endParaRPr lang="en-US" altLang="en-US" sz="4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FF0000"/>
                </a:solidFill>
              </a:rPr>
              <a:t>				5x </a:t>
            </a:r>
            <a:r>
              <a:rPr lang="en-US" altLang="en-US" sz="4000" i="1" dirty="0" smtClean="0">
                <a:solidFill>
                  <a:srgbClr val="FF0000"/>
                </a:solidFill>
              </a:rPr>
              <a:t>+ 3y</a:t>
            </a:r>
            <a:endParaRPr lang="en-US" altLang="en-US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181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Although they are closely related, a Great Dane weighs about 40 times as much as a Chihuahua.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When solving real-world problems, you will need to translate words, or verbal expressions, into algebraic expressions.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695700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" y="2971800"/>
            <a:ext cx="6400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An expression for the weight of the Great Dane could be 40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>
                <a:latin typeface="Verdana" panose="020B0604030504040204" pitchFamily="34" charset="0"/>
              </a:rPr>
              <a:t>, where 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>
                <a:latin typeface="Verdana" panose="020B0604030504040204" pitchFamily="34" charset="0"/>
              </a:rPr>
              <a:t> is the weight of the Chihuahua.</a:t>
            </a:r>
          </a:p>
          <a:p>
            <a:pPr>
              <a:spcBef>
                <a:spcPct val="50000"/>
              </a:spcBef>
            </a:pPr>
            <a:endParaRPr lang="en-US" altLang="en-US" sz="24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Notes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dirty="0"/>
              <a:t>In order to translate a word phrase into an algebraic expression, </a:t>
            </a:r>
            <a:r>
              <a:rPr lang="en-US" altLang="en-US" sz="4800" dirty="0" smtClean="0"/>
              <a:t>let’s review </a:t>
            </a:r>
            <a:r>
              <a:rPr lang="en-US" altLang="en-US" sz="4800" dirty="0" smtClean="0"/>
              <a:t>some </a:t>
            </a:r>
            <a:r>
              <a:rPr lang="en-US" altLang="en-US" sz="4800" dirty="0"/>
              <a:t>key word phrases for the basic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/>
              <a:t>Review:  Definitions</a:t>
            </a:r>
            <a:endParaRPr lang="en-US" altLang="en-US" sz="4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/>
              <a:t>Algebraic expression – an expression that contains at least one variable, operation, and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chemeClr val="tx2"/>
                </a:solidFill>
              </a:rPr>
              <a:t>m + 8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chemeClr val="tx2"/>
                </a:solidFill>
              </a:rPr>
              <a:t>r – 3</a:t>
            </a:r>
          </a:p>
        </p:txBody>
      </p:sp>
    </p:spTree>
    <p:extLst>
      <p:ext uri="{BB962C8B-B14F-4D97-AF65-F5344CB8AC3E}">
        <p14:creationId xmlns:p14="http://schemas.microsoft.com/office/powerpoint/2010/main" val="2878667642"/>
      </p:ext>
    </p:extLst>
  </p:cSld>
  <p:clrMapOvr>
    <a:masterClrMapping/>
  </p:clrMapOvr>
  <p:transition advTm="15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Review:  Definitions   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constant is a number that does not change.</a:t>
            </a:r>
          </a:p>
          <a:p>
            <a:pPr eaLnBrk="1" hangingPunct="1"/>
            <a:r>
              <a:rPr lang="en-US" altLang="en-US" smtClean="0"/>
              <a:t>A coefficient is a number multiplied or divided by a variable.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6x + 5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6 is the coefficient, x is the variable, and 5 is the constant.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11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 smtClean="0"/>
              <a:t>On your notes, you have this chart, fill it in based on the phrases below in your notes</a:t>
            </a:r>
            <a:endParaRPr lang="en-US" altLang="en-US" sz="3200" dirty="0"/>
          </a:p>
        </p:txBody>
      </p:sp>
      <p:graphicFrame>
        <p:nvGraphicFramePr>
          <p:cNvPr id="39953" name="Group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2248844"/>
              </p:ext>
            </p:extLst>
          </p:nvPr>
        </p:nvGraphicFramePr>
        <p:xfrm>
          <a:off x="1295400" y="1600200"/>
          <a:ext cx="6553200" cy="5105400"/>
        </p:xfrm>
        <a:graphic>
          <a:graphicData uri="http://schemas.openxmlformats.org/drawingml/2006/table">
            <a:tbl>
              <a:tblPr/>
              <a:tblGrid>
                <a:gridCol w="3186113">
                  <a:extLst>
                    <a:ext uri="{9D8B030D-6E8A-4147-A177-3AD203B41FA5}">
                      <a16:colId xmlns:a16="http://schemas.microsoft.com/office/drawing/2014/main" val="2619770015"/>
                    </a:ext>
                  </a:extLst>
                </a:gridCol>
                <a:gridCol w="3367087">
                  <a:extLst>
                    <a:ext uri="{9D8B030D-6E8A-4147-A177-3AD203B41FA5}">
                      <a16:colId xmlns:a16="http://schemas.microsoft.com/office/drawing/2014/main" val="2381701368"/>
                    </a:ext>
                  </a:extLst>
                </a:gridCol>
              </a:tblGrid>
              <a:tr h="2552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Addition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567236"/>
                  </a:ext>
                </a:extLst>
              </a:tr>
              <a:tr h="2552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Multiplication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Division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5474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6150"/>
          </a:xfrm>
        </p:spPr>
        <p:txBody>
          <a:bodyPr/>
          <a:lstStyle/>
          <a:p>
            <a:pPr algn="l"/>
            <a:r>
              <a:rPr lang="en-US" altLang="en-US" sz="3600" dirty="0" smtClean="0"/>
              <a:t>Here’s mine.  Make your corrections</a:t>
            </a:r>
            <a:endParaRPr lang="en-US" altLang="en-US" sz="3600" dirty="0"/>
          </a:p>
        </p:txBody>
      </p:sp>
      <p:graphicFrame>
        <p:nvGraphicFramePr>
          <p:cNvPr id="39953" name="Group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1959913"/>
              </p:ext>
            </p:extLst>
          </p:nvPr>
        </p:nvGraphicFramePr>
        <p:xfrm>
          <a:off x="685800" y="970788"/>
          <a:ext cx="7848600" cy="5059680"/>
        </p:xfrm>
        <a:graphic>
          <a:graphicData uri="http://schemas.openxmlformats.org/drawingml/2006/table">
            <a:tbl>
              <a:tblPr/>
              <a:tblGrid>
                <a:gridCol w="3815926">
                  <a:extLst>
                    <a:ext uri="{9D8B030D-6E8A-4147-A177-3AD203B41FA5}">
                      <a16:colId xmlns:a16="http://schemas.microsoft.com/office/drawing/2014/main" val="2619770015"/>
                    </a:ext>
                  </a:extLst>
                </a:gridCol>
                <a:gridCol w="4032674">
                  <a:extLst>
                    <a:ext uri="{9D8B030D-6E8A-4147-A177-3AD203B41FA5}">
                      <a16:colId xmlns:a16="http://schemas.microsoft.com/office/drawing/2014/main" val="2381701368"/>
                    </a:ext>
                  </a:extLst>
                </a:gridCol>
              </a:tblGrid>
              <a:tr h="2153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Addition</a:t>
                      </a:r>
                    </a:p>
                    <a:p>
                      <a:r>
                        <a:rPr lang="en-US" altLang="en-US" sz="2400" dirty="0" smtClean="0"/>
                        <a:t>More than        Increase by</a:t>
                      </a:r>
                    </a:p>
                    <a:p>
                      <a:r>
                        <a:rPr lang="en-US" altLang="en-US" sz="2400" dirty="0" smtClean="0"/>
                        <a:t>Greater than    Add</a:t>
                      </a:r>
                    </a:p>
                    <a:p>
                      <a:r>
                        <a:rPr lang="en-US" altLang="en-US" sz="2400" dirty="0" smtClean="0"/>
                        <a:t>Total                 Plus</a:t>
                      </a:r>
                    </a:p>
                    <a:p>
                      <a:r>
                        <a:rPr lang="en-US" altLang="en-US" sz="2400" dirty="0" smtClean="0"/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Subtraction</a:t>
                      </a:r>
                    </a:p>
                    <a:p>
                      <a:r>
                        <a:rPr lang="en-US" altLang="en-US" sz="2000" dirty="0" smtClean="0"/>
                        <a:t>Decreased by              </a:t>
                      </a:r>
                      <a:r>
                        <a:rPr lang="en-US" altLang="en-US" sz="2000" baseline="0" dirty="0" smtClean="0"/>
                        <a:t> </a:t>
                      </a:r>
                      <a:r>
                        <a:rPr lang="en-US" altLang="en-US" sz="2000" dirty="0" smtClean="0"/>
                        <a:t>Take</a:t>
                      </a:r>
                      <a:r>
                        <a:rPr lang="en-US" altLang="en-US" sz="2000" baseline="0" dirty="0" smtClean="0"/>
                        <a:t> away</a:t>
                      </a:r>
                      <a:endParaRPr lang="en-US" altLang="en-US" sz="2000" dirty="0" smtClean="0"/>
                    </a:p>
                    <a:p>
                      <a:r>
                        <a:rPr lang="en-US" altLang="en-US" sz="2000" dirty="0" smtClean="0"/>
                        <a:t>Difference between       Less</a:t>
                      </a:r>
                    </a:p>
                    <a:p>
                      <a:r>
                        <a:rPr lang="en-US" altLang="en-US" sz="2000" dirty="0" smtClean="0"/>
                        <a:t>Subtract                         Less than</a:t>
                      </a:r>
                    </a:p>
                    <a:p>
                      <a:r>
                        <a:rPr lang="en-US" altLang="en-US" sz="2000" dirty="0" smtClean="0"/>
                        <a:t>Subtract from*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567236"/>
                  </a:ext>
                </a:extLst>
              </a:tr>
              <a:tr h="2552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Multiplication</a:t>
                      </a:r>
                    </a:p>
                    <a:p>
                      <a:r>
                        <a:rPr lang="en-US" altLang="en-US" sz="2400" dirty="0" smtClean="0"/>
                        <a:t>Product                  Times</a:t>
                      </a:r>
                    </a:p>
                    <a:p>
                      <a:r>
                        <a:rPr lang="en-US" altLang="en-US" sz="2400" dirty="0" smtClean="0"/>
                        <a:t>Multiply                   Triple</a:t>
                      </a:r>
                    </a:p>
                    <a:p>
                      <a:r>
                        <a:rPr lang="en-US" altLang="en-US" sz="2400" dirty="0" smtClean="0"/>
                        <a:t>Twice or double      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Division </a:t>
                      </a:r>
                      <a:endParaRPr kumimoji="0" lang="en-US" alt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Quotient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Divided By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Split Equally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547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4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/>
              <a:t>Multiplication expressions should be written in side-by-side form, with the number always in front of the variable.</a:t>
            </a:r>
          </a:p>
          <a:p>
            <a:r>
              <a:rPr lang="en-US" altLang="en-US" sz="4000" dirty="0"/>
              <a:t>3</a:t>
            </a:r>
            <a:r>
              <a:rPr lang="en-US" altLang="en-US" sz="4000" i="1" dirty="0"/>
              <a:t>a</a:t>
            </a:r>
            <a:r>
              <a:rPr lang="en-US" altLang="en-US" sz="4000" dirty="0"/>
              <a:t>        2</a:t>
            </a:r>
            <a:r>
              <a:rPr lang="en-US" altLang="en-US" sz="4000" i="1" dirty="0"/>
              <a:t>t</a:t>
            </a:r>
            <a:r>
              <a:rPr lang="en-US" altLang="en-US" sz="4000" dirty="0"/>
              <a:t>       1.5</a:t>
            </a:r>
            <a:r>
              <a:rPr lang="en-US" altLang="en-US" sz="4000" i="1" dirty="0"/>
              <a:t>c</a:t>
            </a:r>
            <a:r>
              <a:rPr lang="en-US" altLang="en-US" sz="4000" dirty="0"/>
              <a:t>       0.4</a:t>
            </a:r>
            <a:r>
              <a:rPr lang="en-US" altLang="en-US" sz="4000" i="1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6000"/>
              <a:t>Notes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Blip>
                <a:blip r:embed="rId3"/>
              </a:buBlip>
            </a:pPr>
            <a:r>
              <a:rPr lang="en-US" altLang="en-US" sz="4400" dirty="0"/>
              <a:t>Division expressions should be written using the fraction bar instead of the traditional division sign.</a:t>
            </a:r>
          </a:p>
          <a:p>
            <a:r>
              <a:rPr lang="en-US" altLang="en-US" sz="4400" dirty="0"/>
              <a:t> 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447800" y="4572000"/>
          <a:ext cx="8112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0"/>
                        <a:ext cx="8112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971800" y="4648200"/>
          <a:ext cx="7540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48200"/>
                        <a:ext cx="7540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343400" y="4724400"/>
          <a:ext cx="9302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724400"/>
                        <a:ext cx="93027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14400" y="923925"/>
            <a:ext cx="12890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6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14400" y="2241550"/>
            <a:ext cx="1473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600">
                <a:cs typeface="Times New Roman" panose="02020603050405020304" pitchFamily="18" charset="0"/>
              </a:rPr>
              <a:t>             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246</TotalTime>
  <Words>500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Symbol</vt:lpstr>
      <vt:lpstr>Times New Roman</vt:lpstr>
      <vt:lpstr>Verdana</vt:lpstr>
      <vt:lpstr>Wingdings</vt:lpstr>
      <vt:lpstr>Digital Dots</vt:lpstr>
      <vt:lpstr>Equation</vt:lpstr>
      <vt:lpstr>Writing Algebraic Expressions</vt:lpstr>
      <vt:lpstr>PowerPoint Presentation</vt:lpstr>
      <vt:lpstr>Notes</vt:lpstr>
      <vt:lpstr>Review:  Definitions</vt:lpstr>
      <vt:lpstr>Review:  Definitions   </vt:lpstr>
      <vt:lpstr>On your notes, you have this chart, fill it in based on the phrases below in your notes</vt:lpstr>
      <vt:lpstr>Here’s mine.  Make your corrections</vt:lpstr>
      <vt:lpstr>Notes</vt:lpstr>
      <vt:lpstr>Notes</vt:lpstr>
      <vt:lpstr>Examples</vt:lpstr>
      <vt:lpstr>Examples</vt:lpstr>
      <vt:lpstr>Examples</vt:lpstr>
      <vt:lpstr>Examples</vt:lpstr>
      <vt:lpstr>Write an Algebraic Expression for These Situations </vt:lpstr>
      <vt:lpstr>Write an Algebraic Expression for These Situations</vt:lpstr>
      <vt:lpstr>Write an Algebraic Expression for These Situations</vt:lpstr>
    </vt:vector>
  </TitlesOfParts>
  <Company>HPISD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Algebraic Expressions</dc:title>
  <dc:creator>HPISD</dc:creator>
  <cp:lastModifiedBy>Fletcher, Jennifer V.</cp:lastModifiedBy>
  <cp:revision>20</cp:revision>
  <dcterms:created xsi:type="dcterms:W3CDTF">2007-09-24T18:58:29Z</dcterms:created>
  <dcterms:modified xsi:type="dcterms:W3CDTF">2019-03-05T02:46:51Z</dcterms:modified>
</cp:coreProperties>
</file>